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"/>
  </p:notesMasterIdLst>
  <p:handoutMasterIdLst>
    <p:handoutMasterId r:id="rId10"/>
  </p:handoutMasterIdLst>
  <p:sldIdLst>
    <p:sldId id="264" r:id="rId2"/>
    <p:sldId id="265" r:id="rId3"/>
    <p:sldId id="257" r:id="rId4"/>
    <p:sldId id="256" r:id="rId5"/>
    <p:sldId id="259" r:id="rId6"/>
    <p:sldId id="260" r:id="rId7"/>
    <p:sldId id="269" r:id="rId8"/>
  </p:sldIdLst>
  <p:sldSz cx="9144000" cy="6858000" type="screen4x3"/>
  <p:notesSz cx="6797675" cy="9928225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>
      <p:cViewPr varScale="1">
        <p:scale>
          <a:sx n="120" d="100"/>
          <a:sy n="120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9DD12-D55E-4BB4-B3D3-454249416EF2}" type="datetimeFigureOut">
              <a:rPr lang="de-CH" smtClean="0"/>
              <a:t>30.03.2020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0AF9C-D861-4599-A926-9A6F4F5074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6278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1EB84-85F9-4C4E-8D69-93807A8DCD64}" type="datetimeFigureOut">
              <a:rPr lang="de-CH" smtClean="0"/>
              <a:t>30.03.2020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9B67A-41F0-4CC5-A6A6-7CCE1AAF20F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941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Barock noch überlegen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A48BE-C2CE-404F-B287-3EBDFBCC3EE2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8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A464-124D-4B61-B937-DE8F61D0543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641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9030E-11EC-45F4-8953-E1D852FC50EC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0097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E6785-4245-45D3-93C4-8F57964D5577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109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442D-E493-4BCD-BE80-990C1E640433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926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4BCD-25AB-4C0F-A2D3-9711836643D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0061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D0D8-C4AF-47CA-B9C4-9D1444F05A4D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25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E6ACF-5EAA-4687-A3DE-BFD3C9693FE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832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FE5F-6E02-471A-805D-80659FFC278E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336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8F5EF-A279-43B3-B8F1-BC23AAD231F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24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20AA-1909-429E-B5D8-C1BB99B5E019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95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B988-7F5F-4FBE-8B41-B22CAFD58A53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054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1D92-4E11-437C-A1DC-2CCB1591F68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063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://www.netor.c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Grundsatz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r>
              <a:rPr lang="de-CH" dirty="0"/>
              <a:t>Schreiben Sie zu allen Punkten etwas. Lassen Sie keine Antwort leer. Nur dort, wo etwas geschrieben wird, können Punkte gegeben werden. Es gibt keine Negativ-Punkte für falsche Antworten.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23850" y="1268760"/>
            <a:ext cx="84248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4AB138E-117B-47AA-9904-73180CC90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8802" y="36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Grundsatz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Lesen Sie die Fragen konzentriert durch. Markieren Sie Verben und Quantifizierungen.</a:t>
            </a:r>
          </a:p>
          <a:p>
            <a:endParaRPr lang="de-CH" dirty="0"/>
          </a:p>
          <a:p>
            <a:pPr marL="0" indent="0">
              <a:buNone/>
            </a:pPr>
            <a:r>
              <a:rPr lang="de-CH" dirty="0"/>
              <a:t>z. B. </a:t>
            </a:r>
            <a:r>
              <a:rPr lang="de-CH" dirty="0">
                <a:solidFill>
                  <a:srgbClr val="FF0000"/>
                </a:solidFill>
              </a:rPr>
              <a:t>Charakterisieren</a:t>
            </a:r>
            <a:r>
              <a:rPr lang="de-CH" dirty="0"/>
              <a:t> Sie den Text mit </a:t>
            </a:r>
            <a:r>
              <a:rPr lang="de-CH" dirty="0">
                <a:solidFill>
                  <a:srgbClr val="FF0000"/>
                </a:solidFill>
              </a:rPr>
              <a:t>drei</a:t>
            </a:r>
            <a:r>
              <a:rPr lang="de-CH" dirty="0"/>
              <a:t> Eigenschaften.</a:t>
            </a:r>
          </a:p>
          <a:p>
            <a:pPr marL="0" indent="0">
              <a:buNone/>
            </a:pPr>
            <a:r>
              <a:rPr lang="de-CH" dirty="0"/>
              <a:t>z. B. </a:t>
            </a:r>
            <a:r>
              <a:rPr lang="de-CH" dirty="0">
                <a:solidFill>
                  <a:srgbClr val="FF0000"/>
                </a:solidFill>
              </a:rPr>
              <a:t>Erläutern</a:t>
            </a:r>
            <a:r>
              <a:rPr lang="de-CH" dirty="0"/>
              <a:t> Sie diese Haltung mit </a:t>
            </a:r>
            <a:r>
              <a:rPr lang="de-CH" dirty="0">
                <a:solidFill>
                  <a:srgbClr val="FF0000"/>
                </a:solidFill>
              </a:rPr>
              <a:t>zwei</a:t>
            </a:r>
            <a:r>
              <a:rPr lang="de-CH" dirty="0"/>
              <a:t> verschiedenen Argumenten.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23850" y="1340768"/>
            <a:ext cx="84248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9402152-E05E-49BF-8756-181CDE547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471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332656"/>
            <a:ext cx="8208912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dirty="0"/>
              <a:t>Die Leistungsziele zu 8.2 lauten:</a:t>
            </a:r>
          </a:p>
          <a:p>
            <a:endParaRPr lang="de-CH" i="1" dirty="0"/>
          </a:p>
          <a:p>
            <a:r>
              <a:rPr lang="de-CH" i="1" dirty="0"/>
              <a:t>Die Fachfrau/Der Fachmann Information und Dokumentation</a:t>
            </a:r>
            <a:r>
              <a:rPr lang="de-CH" dirty="0"/>
              <a:t> stellt die Kenntnisse über die zentralen </a:t>
            </a:r>
            <a:r>
              <a:rPr lang="de-CH" dirty="0">
                <a:solidFill>
                  <a:srgbClr val="FF0000"/>
                </a:solidFill>
              </a:rPr>
              <a:t>Zeitepochen</a:t>
            </a:r>
            <a:r>
              <a:rPr lang="de-CH" dirty="0"/>
              <a:t> und </a:t>
            </a:r>
            <a:r>
              <a:rPr lang="de-CH" dirty="0">
                <a:solidFill>
                  <a:srgbClr val="FF0000"/>
                </a:solidFill>
              </a:rPr>
              <a:t>Grundbegriffe</a:t>
            </a:r>
            <a:r>
              <a:rPr lang="de-CH" dirty="0"/>
              <a:t> in den Bereichen der </a:t>
            </a:r>
            <a:r>
              <a:rPr lang="de-CH" dirty="0">
                <a:solidFill>
                  <a:srgbClr val="FF0000"/>
                </a:solidFill>
              </a:rPr>
              <a:t>Literatur, Kunst und Wissenschaft</a:t>
            </a:r>
            <a:r>
              <a:rPr lang="de-CH" dirty="0"/>
              <a:t> einander gegenüber. </a:t>
            </a:r>
          </a:p>
          <a:p>
            <a:r>
              <a:rPr lang="de-CH" dirty="0"/>
              <a:t>kennt die aktuelle Schweizer Literatur, die internationalen Neuerscheinungen sowie die Kinder- und Jugendliteratur und die </a:t>
            </a:r>
            <a:r>
              <a:rPr lang="de-CH" dirty="0" err="1"/>
              <a:t>gän-gigsten</a:t>
            </a:r>
            <a:r>
              <a:rPr lang="de-CH" dirty="0"/>
              <a:t> Nachschlagewerke. 		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23850" y="1052736"/>
            <a:ext cx="84248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6379497-6206-4956-9493-20464C19B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5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CH" sz="3600" dirty="0"/>
              <a:t>Was Sie für das QV Information und Kultur (Kulturgeschichte) kennen sollten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700213"/>
            <a:ext cx="8280400" cy="4824412"/>
          </a:xfrm>
          <a:noFill/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de-CH" sz="2000" i="1" dirty="0">
                <a:solidFill>
                  <a:srgbClr val="FF3300"/>
                </a:solidFill>
              </a:rPr>
              <a:t>historischer Teil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/>
              <a:t> </a:t>
            </a:r>
            <a:r>
              <a:rPr lang="de-CH" sz="2000" dirty="0">
                <a:solidFill>
                  <a:schemeClr val="tx1"/>
                </a:solidFill>
              </a:rPr>
              <a:t>alle Übersichtsblätter kennen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 (Literatur)-epochen zuordnen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 zentrale Ereignisse chronologisch ordnen und bestimmen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 Eigenschaften der Epochen vergleichen</a:t>
            </a:r>
          </a:p>
          <a:p>
            <a:pPr algn="l">
              <a:lnSpc>
                <a:spcPct val="80000"/>
              </a:lnSpc>
            </a:pPr>
            <a:r>
              <a:rPr lang="de-CH" sz="2000" i="1" dirty="0">
                <a:solidFill>
                  <a:srgbClr val="FF3300"/>
                </a:solidFill>
              </a:rPr>
              <a:t>systematischer Teil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/>
              <a:t> </a:t>
            </a:r>
            <a:r>
              <a:rPr lang="de-CH" sz="2000" dirty="0">
                <a:solidFill>
                  <a:schemeClr val="tx1"/>
                </a:solidFill>
              </a:rPr>
              <a:t>Textarten unterscheiden und charakterisieren (Drama, Epik)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 Texte interpretieren und analysieren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 Kunststile (Malerei, Architektur usw.) unterscheiden und charakterisieren</a:t>
            </a:r>
          </a:p>
          <a:p>
            <a:pPr algn="l">
              <a:lnSpc>
                <a:spcPct val="80000"/>
              </a:lnSpc>
            </a:pPr>
            <a:r>
              <a:rPr lang="de-CH" sz="2000" i="1" dirty="0">
                <a:solidFill>
                  <a:srgbClr val="FF3300"/>
                </a:solidFill>
              </a:rPr>
              <a:t>Vorbereitung und Materialien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/>
              <a:t> </a:t>
            </a:r>
            <a:r>
              <a:rPr lang="de-CH" sz="2000" dirty="0">
                <a:solidFill>
                  <a:schemeClr val="tx1"/>
                </a:solidFill>
              </a:rPr>
              <a:t>Prüfungen rekapitulieren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 behandelte Texte beachten (eher die Interpretationen und Fragestellungen der Prüfungen als die Inhalte der einzelnen Werke)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de-CH" sz="2000" dirty="0">
                <a:solidFill>
                  <a:schemeClr val="tx1"/>
                </a:solidFill>
              </a:rPr>
              <a:t> zentral: </a:t>
            </a:r>
            <a:r>
              <a:rPr lang="de-CH" sz="2000" dirty="0">
                <a:solidFill>
                  <a:schemeClr val="tx1"/>
                </a:solidFill>
                <a:hlinkClick r:id="rId4"/>
              </a:rPr>
              <a:t>www.netor.ch</a:t>
            </a:r>
            <a:r>
              <a:rPr lang="de-CH" sz="2000" dirty="0">
                <a:solidFill>
                  <a:schemeClr val="tx1"/>
                </a:solidFill>
              </a:rPr>
              <a:t>  oder digital und gedruckt ausgeteilte und behandelte Dokumente</a:t>
            </a:r>
          </a:p>
          <a:p>
            <a:pPr algn="l">
              <a:lnSpc>
                <a:spcPct val="80000"/>
              </a:lnSpc>
            </a:pPr>
            <a:endParaRPr lang="de-CH" sz="2000" dirty="0"/>
          </a:p>
          <a:p>
            <a:pPr algn="l">
              <a:lnSpc>
                <a:spcPct val="80000"/>
              </a:lnSpc>
              <a:buFontTx/>
              <a:buChar char="•"/>
            </a:pPr>
            <a:endParaRPr lang="de-CH" sz="2000" dirty="0"/>
          </a:p>
          <a:p>
            <a:pPr algn="l">
              <a:lnSpc>
                <a:spcPct val="80000"/>
              </a:lnSpc>
            </a:pPr>
            <a:endParaRPr lang="de-CH" sz="2000" dirty="0"/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323850" y="1557338"/>
            <a:ext cx="84248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7BA6C57-6469-4B67-9272-7982EC812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504" y="5683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i="1" dirty="0">
                <a:solidFill>
                  <a:srgbClr val="FF0000"/>
                </a:solidFill>
              </a:rPr>
              <a:t>zentralen Zeitepochen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/>
              <a:t>Altertum: griechische und römische Antike; Philosophie, Logik, Drama, Kunst, Politik</a:t>
            </a:r>
          </a:p>
          <a:p>
            <a:r>
              <a:rPr lang="de-CH" sz="2400" dirty="0"/>
              <a:t>Mittelalter</a:t>
            </a:r>
          </a:p>
          <a:p>
            <a:r>
              <a:rPr lang="de-CH" sz="2400" dirty="0"/>
              <a:t>Übergang Mittelalter - Neuzeit</a:t>
            </a:r>
          </a:p>
          <a:p>
            <a:pPr marL="0" indent="0">
              <a:buNone/>
            </a:pPr>
            <a:r>
              <a:rPr lang="de-CH" sz="2400" dirty="0"/>
              <a:t>-- Renaissance (ab 1350)/Reformation/Humanismus</a:t>
            </a:r>
          </a:p>
          <a:p>
            <a:pPr marL="0" indent="0">
              <a:buNone/>
            </a:pPr>
            <a:r>
              <a:rPr lang="de-CH" sz="2400" dirty="0"/>
              <a:t>-- 17. Jahrhundert: Barock</a:t>
            </a:r>
            <a:r>
              <a:rPr lang="de-CH" sz="2400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de-CH" sz="2400" dirty="0"/>
              <a:t>-- 18. Jahrhundert: Aufklärung/Sturm &amp; Drang/Klassik</a:t>
            </a:r>
          </a:p>
          <a:p>
            <a:pPr marL="0" indent="0">
              <a:buNone/>
            </a:pPr>
            <a:r>
              <a:rPr lang="de-CH" sz="2400" dirty="0"/>
              <a:t>-- langes 19. Jahrhundert: Romantik, Biedermeier, Realismus, Naturalismus</a:t>
            </a:r>
          </a:p>
          <a:p>
            <a:pPr marL="0" indent="0">
              <a:buNone/>
            </a:pPr>
            <a:r>
              <a:rPr lang="de-CH" sz="2400" dirty="0"/>
              <a:t>-- 20./21. Jahrhundert: Moderne</a:t>
            </a:r>
          </a:p>
          <a:p>
            <a:pPr marL="0" indent="0">
              <a:buNone/>
            </a:pPr>
            <a:endParaRPr lang="de-CH" sz="24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95536" y="1268760"/>
            <a:ext cx="84248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67E2968-8FEF-4F4D-B708-DC78157CA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42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8396" y="281183"/>
            <a:ext cx="7787208" cy="778098"/>
          </a:xfrm>
        </p:spPr>
        <p:txBody>
          <a:bodyPr>
            <a:normAutofit fontScale="90000"/>
          </a:bodyPr>
          <a:lstStyle/>
          <a:p>
            <a:pPr algn="l"/>
            <a:r>
              <a:rPr lang="de-CH" sz="3200" i="1" dirty="0">
                <a:solidFill>
                  <a:srgbClr val="FF0000"/>
                </a:solidFill>
              </a:rPr>
              <a:t>Grundbegriffe</a:t>
            </a:r>
            <a:r>
              <a:rPr lang="de-CH" sz="3200" i="1" dirty="0"/>
              <a:t> in den Bereichen der </a:t>
            </a:r>
            <a:r>
              <a:rPr lang="de-CH" sz="3200" i="1" dirty="0">
                <a:solidFill>
                  <a:srgbClr val="FF0000"/>
                </a:solidFill>
              </a:rPr>
              <a:t>Literatur</a:t>
            </a:r>
            <a:r>
              <a:rPr lang="de-CH" sz="3200" i="1" dirty="0"/>
              <a:t>, </a:t>
            </a:r>
            <a:r>
              <a:rPr lang="de-CH" sz="3200" i="1" dirty="0">
                <a:solidFill>
                  <a:srgbClr val="FF0000"/>
                </a:solidFill>
              </a:rPr>
              <a:t>Kunst</a:t>
            </a:r>
            <a:r>
              <a:rPr lang="de-CH" sz="3200" i="1" dirty="0"/>
              <a:t>, </a:t>
            </a:r>
            <a:r>
              <a:rPr lang="de-CH" sz="3200" i="1" dirty="0">
                <a:solidFill>
                  <a:srgbClr val="FF0000"/>
                </a:solidFill>
              </a:rPr>
              <a:t>Wissenschaft</a:t>
            </a:r>
            <a:endParaRPr lang="de-CH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/>
              <a:t>Epik: z. B. Erzählsituation, Darbietungsform usw.</a:t>
            </a:r>
          </a:p>
          <a:p>
            <a:r>
              <a:rPr lang="de-CH" sz="2400" dirty="0"/>
              <a:t>Drama: z. B. geschlossenes/offenes Drama, Einheiten, analytisches Drama, absurdes Drama, episches Drama</a:t>
            </a:r>
          </a:p>
          <a:p>
            <a:r>
              <a:rPr lang="de-CH" sz="2400" dirty="0"/>
              <a:t>Kunst: darstellende Kunst (Drama/Film), bildende Kunst (Malerei / Bildhauerei / Architektur), Musik, Literatur </a:t>
            </a:r>
          </a:p>
          <a:p>
            <a:r>
              <a:rPr lang="de-CH" sz="2400" dirty="0"/>
              <a:t>Wissenschaft: Rationalismus, Empirismus, Materialismus, Ästhetik (Was ist Kunst? Was ist Schönheit?), Aufklärung, Geisteswissenschaft-Naturwissenschaft, Sozialwissenschaft, Deduktion, Induktion, Experiment, Philosophie, Verschwörungstheorie vs. Wissenschaft</a:t>
            </a:r>
          </a:p>
          <a:p>
            <a:endParaRPr lang="de-CH" sz="24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23850" y="1340768"/>
            <a:ext cx="84248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09BCA06-92F8-4C02-B3AC-FA99E36A0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858" y="482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9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65A8B-7BBE-4923-9C4D-094A5C15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CH" i="1" dirty="0">
                <a:solidFill>
                  <a:srgbClr val="FF0000"/>
                </a:solidFill>
              </a:rPr>
              <a:t>Typen von Fragestellungen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1412875"/>
            <a:ext cx="8229600" cy="4165600"/>
          </a:xfrm>
        </p:spPr>
        <p:txBody>
          <a:bodyPr>
            <a:normAutofit fontScale="92500" lnSpcReduction="20000"/>
          </a:bodyPr>
          <a:lstStyle/>
          <a:p>
            <a:endParaRPr lang="de-CH" dirty="0"/>
          </a:p>
          <a:p>
            <a:r>
              <a:rPr lang="de-CH" dirty="0"/>
              <a:t>Erklären Sie Begriffe in Stichworten (z. B. «auktoriale Erzählsituation») (4 Punkte)</a:t>
            </a:r>
          </a:p>
          <a:p>
            <a:r>
              <a:rPr lang="de-CH" dirty="0"/>
              <a:t>Charakterisieren Sie Eigenschaften eines Textes, Stückes oder Kunstwerks und zeigen Sie auf, inwiefern der Text/ das Stück/das Kunstwerk typisch für seine Zeit ist. (6 Punkte)</a:t>
            </a:r>
          </a:p>
          <a:p>
            <a:r>
              <a:rPr lang="de-CH" dirty="0"/>
              <a:t>Ordnen Sie Bilder und Texte (und wichtige Künstler*Innen) entsprechenden Kunstepochen zu.</a:t>
            </a:r>
          </a:p>
          <a:p>
            <a:endParaRPr lang="de-CH" dirty="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3B10D45-6385-4E8A-89E1-7D675A8FA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38957"/>
            <a:ext cx="609600" cy="609600"/>
          </a:xfrm>
          <a:prstGeom prst="rect">
            <a:avLst/>
          </a:prstGeom>
        </p:spPr>
      </p:pic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9292D9E-E99D-4769-B551-255CE4AD9A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709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483</Words>
  <Application>Microsoft Office PowerPoint</Application>
  <PresentationFormat>Bildschirmpräsentation (4:3)</PresentationFormat>
  <Paragraphs>49</Paragraphs>
  <Slides>7</Slides>
  <Notes>1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0" baseType="lpstr">
      <vt:lpstr>Arial</vt:lpstr>
      <vt:lpstr>Calibri</vt:lpstr>
      <vt:lpstr>Larissa</vt:lpstr>
      <vt:lpstr>Grundsatz 1</vt:lpstr>
      <vt:lpstr>Grundsatz 2</vt:lpstr>
      <vt:lpstr>PowerPoint-Präsentation</vt:lpstr>
      <vt:lpstr>Was Sie für das QV Information und Kultur (Kulturgeschichte) kennen sollten</vt:lpstr>
      <vt:lpstr>zentralen Zeitepochen</vt:lpstr>
      <vt:lpstr>Grundbegriffe in den Bereichen der Literatur, Kunst, Wissenschaft</vt:lpstr>
      <vt:lpstr>Typen von Fragestellungen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Sie für die KWK-LAP wissen sollten</dc:title>
  <dc:creator>Bernhard Roten</dc:creator>
  <cp:lastModifiedBy>Benar Netor</cp:lastModifiedBy>
  <cp:revision>50</cp:revision>
  <cp:lastPrinted>2017-03-17T09:56:38Z</cp:lastPrinted>
  <dcterms:created xsi:type="dcterms:W3CDTF">2005-02-28T08:57:28Z</dcterms:created>
  <dcterms:modified xsi:type="dcterms:W3CDTF">2020-03-30T15:04:39Z</dcterms:modified>
</cp:coreProperties>
</file>